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5" r:id="rId2"/>
    <p:sldId id="261" r:id="rId3"/>
    <p:sldId id="263" r:id="rId4"/>
    <p:sldId id="266" r:id="rId5"/>
    <p:sldId id="267" r:id="rId6"/>
    <p:sldId id="256" r:id="rId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0FB"/>
    <a:srgbClr val="A3A3A3"/>
    <a:srgbClr val="ADADAD"/>
    <a:srgbClr val="B9B9B9"/>
    <a:srgbClr val="00ABEF"/>
    <a:srgbClr val="DEA600"/>
    <a:srgbClr val="EECC6B"/>
    <a:srgbClr val="E6B324"/>
    <a:srgbClr val="EAB100"/>
    <a:srgbClr val="F2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p:restoredTop sz="94645"/>
  </p:normalViewPr>
  <p:slideViewPr>
    <p:cSldViewPr snapToGrid="0" snapToObjects="1" showGuides="1">
      <p:cViewPr varScale="1">
        <p:scale>
          <a:sx n="58" d="100"/>
          <a:sy n="58" d="100"/>
        </p:scale>
        <p:origin x="396" y="90"/>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11813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16258118"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8129060" y="6896100"/>
            <a:ext cx="8129058" cy="68199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0618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5" name="Picture Placeholder 13"/>
          <p:cNvSpPr>
            <a:spLocks noGrp="1"/>
          </p:cNvSpPr>
          <p:nvPr>
            <p:ph type="pic" sz="quarter" idx="27"/>
          </p:nvPr>
        </p:nvSpPr>
        <p:spPr>
          <a:xfrm>
            <a:off x="238147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a:t>Drag picture to placeholder or click icon to add</a:t>
            </a:r>
            <a:endParaRPr lang="en-US" dirty="0"/>
          </a:p>
        </p:txBody>
      </p:sp>
      <p:sp>
        <p:nvSpPr>
          <p:cNvPr id="16" name="Picture Placeholder 13"/>
          <p:cNvSpPr>
            <a:spLocks noGrp="1"/>
          </p:cNvSpPr>
          <p:nvPr>
            <p:ph type="pic" sz="quarter" idx="28"/>
          </p:nvPr>
        </p:nvSpPr>
        <p:spPr>
          <a:xfrm>
            <a:off x="565811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280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9EF3-4B1D-43C9-88DD-ACBFDA4A286E}"/>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GB"/>
          </a:p>
        </p:txBody>
      </p:sp>
      <p:sp>
        <p:nvSpPr>
          <p:cNvPr id="3" name="Subtitle 2">
            <a:extLst>
              <a:ext uri="{FF2B5EF4-FFF2-40B4-BE49-F238E27FC236}">
                <a16:creationId xmlns:a16="http://schemas.microsoft.com/office/drawing/2014/main" id="{9590DBC6-97ED-4AF5-9D58-3A5F62E51A1E}"/>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3E3C4-9BF9-4207-A042-D126C8F379A1}"/>
              </a:ext>
            </a:extLst>
          </p:cNvPr>
          <p:cNvSpPr>
            <a:spLocks noGrp="1"/>
          </p:cNvSpPr>
          <p:nvPr>
            <p:ph type="dt" sz="half" idx="10"/>
          </p:nvPr>
        </p:nvSpPr>
        <p:spPr/>
        <p:txBody>
          <a:bodyPr/>
          <a:lstStyle/>
          <a:p>
            <a:fld id="{42AA9F77-7297-4218-A227-13B6679DF2E9}" type="datetimeFigureOut">
              <a:rPr lang="en-GB" smtClean="0"/>
              <a:t>21/04/2018</a:t>
            </a:fld>
            <a:endParaRPr lang="en-GB"/>
          </a:p>
        </p:txBody>
      </p:sp>
      <p:sp>
        <p:nvSpPr>
          <p:cNvPr id="5" name="Footer Placeholder 4">
            <a:extLst>
              <a:ext uri="{FF2B5EF4-FFF2-40B4-BE49-F238E27FC236}">
                <a16:creationId xmlns:a16="http://schemas.microsoft.com/office/drawing/2014/main" id="{FCC85EFB-3C3F-4B34-AB52-976D86274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125444-CB03-4563-B090-F4749383E8F8}"/>
              </a:ext>
            </a:extLst>
          </p:cNvPr>
          <p:cNvSpPr>
            <a:spLocks noGrp="1"/>
          </p:cNvSpPr>
          <p:nvPr>
            <p:ph type="sldNum" sz="quarter" idx="12"/>
          </p:nvPr>
        </p:nvSpPr>
        <p:spPr/>
        <p:txBody>
          <a:bodyPr/>
          <a:lstStyle/>
          <a:p>
            <a:fld id="{4761B798-5948-4CCC-8A15-790843D54535}" type="slidenum">
              <a:rPr lang="en-GB" smtClean="0"/>
              <a:t>‹#›</a:t>
            </a:fld>
            <a:endParaRPr lang="en-GB"/>
          </a:p>
        </p:txBody>
      </p:sp>
    </p:spTree>
    <p:extLst>
      <p:ext uri="{BB962C8B-B14F-4D97-AF65-F5344CB8AC3E}">
        <p14:creationId xmlns:p14="http://schemas.microsoft.com/office/powerpoint/2010/main" val="3921907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4/21/2018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 id="2147483677" r:id="rId4"/>
    <p:sldLayoutId id="2147483678"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AC9BF54-6DA9-4B38-8F06-F7BF29473966}"/>
              </a:ext>
            </a:extLst>
          </p:cNvPr>
          <p:cNvSpPr/>
          <p:nvPr/>
        </p:nvSpPr>
        <p:spPr>
          <a:xfrm>
            <a:off x="5260773" y="9003172"/>
            <a:ext cx="13632872" cy="3154069"/>
          </a:xfrm>
          <a:prstGeom prst="roundRect">
            <a:avLst/>
          </a:prstGeom>
          <a:solidFill>
            <a:srgbClr val="42C0FB"/>
          </a:solidFill>
          <a:ln>
            <a:solidFill>
              <a:srgbClr val="42C0FB"/>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11" name="Picture 10" descr="A close up of a sign&#10;&#10;Description generated with high confidence">
            <a:extLst>
              <a:ext uri="{FF2B5EF4-FFF2-40B4-BE49-F238E27FC236}">
                <a16:creationId xmlns:a16="http://schemas.microsoft.com/office/drawing/2014/main" id="{2B7A05F0-2C5D-4D9A-B32C-761DDA6CEF7F}"/>
              </a:ext>
            </a:extLst>
          </p:cNvPr>
          <p:cNvPicPr>
            <a:picLocks noChangeAspect="1"/>
          </p:cNvPicPr>
          <p:nvPr/>
        </p:nvPicPr>
        <p:blipFill>
          <a:blip r:embed="rId3"/>
          <a:stretch>
            <a:fillRect/>
          </a:stretch>
        </p:blipFill>
        <p:spPr>
          <a:xfrm>
            <a:off x="7637718" y="847898"/>
            <a:ext cx="8878983" cy="8435034"/>
          </a:xfrm>
          <a:prstGeom prst="rect">
            <a:avLst/>
          </a:prstGeom>
        </p:spPr>
      </p:pic>
      <p:sp>
        <p:nvSpPr>
          <p:cNvPr id="19" name="TextBox 18"/>
          <p:cNvSpPr txBox="1"/>
          <p:nvPr/>
        </p:nvSpPr>
        <p:spPr>
          <a:xfrm>
            <a:off x="6514471" y="8723411"/>
            <a:ext cx="11021607" cy="3154069"/>
          </a:xfrm>
          <a:prstGeom prst="rect">
            <a:avLst/>
          </a:prstGeom>
          <a:noFill/>
        </p:spPr>
        <p:txBody>
          <a:bodyPr wrap="none" rtlCol="0">
            <a:spAutoFit/>
          </a:bodyPr>
          <a:lstStyle/>
          <a:p>
            <a:pPr algn="ctr"/>
            <a:r>
              <a:rPr lang="en-US" sz="19896" dirty="0">
                <a:solidFill>
                  <a:schemeClr val="bg1"/>
                </a:solidFill>
                <a:latin typeface="Lato Thin" charset="0"/>
                <a:ea typeface="Lato Thin" charset="0"/>
                <a:cs typeface="Lato Thin" charset="0"/>
              </a:rPr>
              <a:t>TrackPack</a:t>
            </a:r>
            <a:endParaRPr lang="en-US" sz="16596" dirty="0">
              <a:solidFill>
                <a:schemeClr val="bg1"/>
              </a:solidFill>
              <a:latin typeface="Lato Thin" charset="0"/>
              <a:ea typeface="Lato Thin" charset="0"/>
              <a:cs typeface="Lato Thin" charset="0"/>
            </a:endParaRPr>
          </a:p>
        </p:txBody>
      </p:sp>
      <p:sp>
        <p:nvSpPr>
          <p:cNvPr id="20" name="TextBox 19"/>
          <p:cNvSpPr txBox="1"/>
          <p:nvPr/>
        </p:nvSpPr>
        <p:spPr>
          <a:xfrm>
            <a:off x="8664363" y="11230293"/>
            <a:ext cx="6721816" cy="646331"/>
          </a:xfrm>
          <a:prstGeom prst="rect">
            <a:avLst/>
          </a:prstGeom>
          <a:noFill/>
        </p:spPr>
        <p:txBody>
          <a:bodyPr wrap="square" rtlCol="0">
            <a:spAutoFit/>
          </a:bodyPr>
          <a:lstStyle/>
          <a:p>
            <a:pPr algn="ctr"/>
            <a:r>
              <a:rPr lang="en-US" spc="600" dirty="0">
                <a:solidFill>
                  <a:schemeClr val="bg1"/>
                </a:solidFill>
                <a:latin typeface="Lato Light" charset="0"/>
                <a:ea typeface="Lato Light" charset="0"/>
                <a:cs typeface="Lato Light" charset="0"/>
              </a:rPr>
              <a:t>Keeping your child safe</a:t>
            </a:r>
          </a:p>
        </p:txBody>
      </p:sp>
    </p:spTree>
    <p:extLst>
      <p:ext uri="{BB962C8B-B14F-4D97-AF65-F5344CB8AC3E}">
        <p14:creationId xmlns:p14="http://schemas.microsoft.com/office/powerpoint/2010/main" val="2117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7325" y="5132748"/>
            <a:ext cx="8118926"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What we are trying to achieve is a simple and straight forward device that can track a child's location for their safety, at the same time reassuring their parents.</a:t>
            </a:r>
          </a:p>
          <a:p>
            <a:pPr algn="just">
              <a:lnSpc>
                <a:spcPct val="150000"/>
              </a:lnSpc>
            </a:pPr>
            <a:endParaRPr lang="en-US" sz="2600" dirty="0">
              <a:latin typeface="Lato Light" charset="0"/>
              <a:ea typeface="Lato Light" charset="0"/>
              <a:cs typeface="Lato Light" charset="0"/>
            </a:endParaRPr>
          </a:p>
        </p:txBody>
      </p:sp>
      <p:sp>
        <p:nvSpPr>
          <p:cNvPr id="56" name="TextBox 55"/>
          <p:cNvSpPr txBox="1"/>
          <p:nvPr/>
        </p:nvSpPr>
        <p:spPr>
          <a:xfrm>
            <a:off x="2697324" y="4066318"/>
            <a:ext cx="2271776"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Mission</a:t>
            </a:r>
          </a:p>
        </p:txBody>
      </p:sp>
      <p:sp>
        <p:nvSpPr>
          <p:cNvPr id="57" name="TextBox 56"/>
          <p:cNvSpPr txBox="1"/>
          <p:nvPr/>
        </p:nvSpPr>
        <p:spPr>
          <a:xfrm>
            <a:off x="13469402" y="5132748"/>
            <a:ext cx="6722498" cy="1818703"/>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Is to combat the amount of children that are abducted every year and ensure safety of minors</a:t>
            </a:r>
          </a:p>
        </p:txBody>
      </p:sp>
      <p:sp>
        <p:nvSpPr>
          <p:cNvPr id="58" name="TextBox 57"/>
          <p:cNvSpPr txBox="1"/>
          <p:nvPr/>
        </p:nvSpPr>
        <p:spPr>
          <a:xfrm>
            <a:off x="13469402" y="4045418"/>
            <a:ext cx="1850315"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Vision</a:t>
            </a:r>
          </a:p>
        </p:txBody>
      </p:sp>
      <p:sp>
        <p:nvSpPr>
          <p:cNvPr id="60" name="TextBox 59"/>
          <p:cNvSpPr txBox="1"/>
          <p:nvPr/>
        </p:nvSpPr>
        <p:spPr>
          <a:xfrm>
            <a:off x="2697324" y="8611593"/>
            <a:ext cx="1794081"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Goals</a:t>
            </a:r>
          </a:p>
        </p:txBody>
      </p:sp>
      <p:sp>
        <p:nvSpPr>
          <p:cNvPr id="61" name="TextBox 60"/>
          <p:cNvSpPr txBox="1"/>
          <p:nvPr/>
        </p:nvSpPr>
        <p:spPr>
          <a:xfrm>
            <a:off x="13469402" y="9738481"/>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This device is straight forward and easy to set up and use. By utilizing the long range, low power wireless communication features of the Explorer, making it ideal for this job.</a:t>
            </a:r>
          </a:p>
        </p:txBody>
      </p:sp>
      <p:sp>
        <p:nvSpPr>
          <p:cNvPr id="62" name="TextBox 61"/>
          <p:cNvSpPr txBox="1"/>
          <p:nvPr/>
        </p:nvSpPr>
        <p:spPr>
          <a:xfrm>
            <a:off x="13469402" y="8651149"/>
            <a:ext cx="2022477"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Values</a:t>
            </a:r>
          </a:p>
        </p:txBody>
      </p:sp>
      <p:grpSp>
        <p:nvGrpSpPr>
          <p:cNvPr id="2" name="Group 1"/>
          <p:cNvGrpSpPr/>
          <p:nvPr/>
        </p:nvGrpSpPr>
        <p:grpSpPr>
          <a:xfrm>
            <a:off x="1563687" y="8931561"/>
            <a:ext cx="9050668" cy="1566042"/>
            <a:chOff x="1765583" y="7067506"/>
            <a:chExt cx="9050668" cy="1566042"/>
          </a:xfrm>
        </p:grpSpPr>
        <p:sp>
          <p:nvSpPr>
            <p:cNvPr id="59" name="TextBox 58"/>
            <p:cNvSpPr txBox="1"/>
            <p:nvPr/>
          </p:nvSpPr>
          <p:spPr>
            <a:xfrm>
              <a:off x="2697325" y="8055826"/>
              <a:ext cx="8118926" cy="577722"/>
            </a:xfrm>
            <a:prstGeom prst="rect">
              <a:avLst/>
            </a:prstGeom>
            <a:noFill/>
          </p:spPr>
          <p:txBody>
            <a:bodyPr wrap="square" rtlCol="0">
              <a:spAutoFit/>
            </a:bodyPr>
            <a:lstStyle/>
            <a:p>
              <a:pPr>
                <a:lnSpc>
                  <a:spcPct val="150000"/>
                </a:lnSpc>
              </a:pPr>
              <a:endParaRPr lang="en-US" sz="2399" dirty="0">
                <a:latin typeface="Lato Light" charset="0"/>
                <a:ea typeface="Lato Light" charset="0"/>
                <a:cs typeface="Lato Light" charset="0"/>
              </a:endParaRPr>
            </a:p>
          </p:txBody>
        </p:sp>
        <p:sp>
          <p:nvSpPr>
            <p:cNvPr id="74" name="Shape 2644"/>
            <p:cNvSpPr/>
            <p:nvPr/>
          </p:nvSpPr>
          <p:spPr>
            <a:xfrm>
              <a:off x="1765583" y="7067506"/>
              <a:ext cx="572298" cy="78690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75" name="Shape 2645"/>
          <p:cNvSpPr/>
          <p:nvPr/>
        </p:nvSpPr>
        <p:spPr>
          <a:xfrm>
            <a:off x="1615202" y="4500905"/>
            <a:ext cx="786907" cy="57229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646"/>
          <p:cNvSpPr/>
          <p:nvPr/>
        </p:nvSpPr>
        <p:spPr>
          <a:xfrm>
            <a:off x="12193588" y="4393601"/>
            <a:ext cx="786907" cy="78690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F0"/>
              </a:solidFill>
            </a:endParaRPr>
          </a:p>
        </p:txBody>
      </p:sp>
      <p:sp>
        <p:nvSpPr>
          <p:cNvPr id="79" name="Shape 2591"/>
          <p:cNvSpPr>
            <a:spLocks noChangeAspect="1"/>
          </p:cNvSpPr>
          <p:nvPr/>
        </p:nvSpPr>
        <p:spPr>
          <a:xfrm>
            <a:off x="12194111" y="8888642"/>
            <a:ext cx="786384" cy="78638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2"/>
              </a:solidFill>
            </a:endParaRPr>
          </a:p>
        </p:txBody>
      </p:sp>
      <p:sp>
        <p:nvSpPr>
          <p:cNvPr id="24" name="TextBox 23"/>
          <p:cNvSpPr txBox="1"/>
          <p:nvPr/>
        </p:nvSpPr>
        <p:spPr>
          <a:xfrm>
            <a:off x="1563687" y="1264885"/>
            <a:ext cx="6083717" cy="1200329"/>
          </a:xfrm>
          <a:prstGeom prst="rect">
            <a:avLst/>
          </a:prstGeom>
          <a:noFill/>
        </p:spPr>
        <p:txBody>
          <a:bodyPr wrap="none" rtlCol="0">
            <a:spAutoFit/>
          </a:bodyPr>
          <a:lstStyle/>
          <a:p>
            <a:r>
              <a:rPr lang="en-US" sz="7200" dirty="0">
                <a:solidFill>
                  <a:srgbClr val="00B0F0"/>
                </a:solidFill>
                <a:latin typeface="Lato Light" charset="0"/>
                <a:ea typeface="Lato Light" charset="0"/>
                <a:cs typeface="Lato Light" charset="0"/>
              </a:rPr>
              <a:t>Peace of Mind</a:t>
            </a:r>
          </a:p>
        </p:txBody>
      </p:sp>
      <p:sp>
        <p:nvSpPr>
          <p:cNvPr id="3" name="TextBox 2"/>
          <p:cNvSpPr txBox="1"/>
          <p:nvPr/>
        </p:nvSpPr>
        <p:spPr>
          <a:xfrm>
            <a:off x="1615202" y="2416400"/>
            <a:ext cx="21206698" cy="646331"/>
          </a:xfrm>
          <a:prstGeom prst="rect">
            <a:avLst/>
          </a:prstGeom>
          <a:noFill/>
        </p:spPr>
        <p:txBody>
          <a:bodyPr wrap="square" rtlCol="0">
            <a:spAutoFit/>
          </a:bodyPr>
          <a:lstStyle/>
          <a:p>
            <a:r>
              <a:rPr lang="en-GB" dirty="0">
                <a:solidFill>
                  <a:srgbClr val="00B0F0"/>
                </a:solidFill>
              </a:rPr>
              <a:t>The TrackPack is a piece of safeguarding technology that is handy and convenient to use and is aimed at parents</a:t>
            </a:r>
          </a:p>
        </p:txBody>
      </p:sp>
      <p:sp>
        <p:nvSpPr>
          <p:cNvPr id="27" name="TextBox 26"/>
          <p:cNvSpPr txBox="1"/>
          <p:nvPr/>
        </p:nvSpPr>
        <p:spPr>
          <a:xfrm>
            <a:off x="2697325" y="9675026"/>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If this product would be on the market, our goal would be to improve the owners safety and ensure their knows where they are at all times. </a:t>
            </a:r>
          </a:p>
        </p:txBody>
      </p:sp>
    </p:spTree>
    <p:extLst>
      <p:ext uri="{BB962C8B-B14F-4D97-AF65-F5344CB8AC3E}">
        <p14:creationId xmlns:p14="http://schemas.microsoft.com/office/powerpoint/2010/main" val="181240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54865" y="1305920"/>
            <a:ext cx="6677444" cy="4801314"/>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Reported to phone</a:t>
            </a:r>
          </a:p>
          <a:p>
            <a:pPr algn="just">
              <a:lnSpc>
                <a:spcPct val="150000"/>
              </a:lnSpc>
            </a:pPr>
            <a:r>
              <a:rPr lang="en-US" sz="2800" dirty="0">
                <a:solidFill>
                  <a:srgbClr val="A3A3A3"/>
                </a:solidFill>
                <a:latin typeface="Lato Light" charset="0"/>
                <a:ea typeface="Lato Light" charset="0"/>
                <a:cs typeface="Lato Light" charset="0"/>
              </a:rPr>
              <a:t>On the guardian’s side they will be updated every 5 minutes and if the child is diverted from their usual route or is separated from their walking partner, a notification is sent to their phone to then alert them.</a:t>
            </a:r>
            <a:endParaRPr lang="en-US" sz="2400" dirty="0">
              <a:solidFill>
                <a:srgbClr val="A3A3A3"/>
              </a:solidFill>
              <a:latin typeface="Lato Light" charset="0"/>
              <a:ea typeface="Lato Light" charset="0"/>
              <a:cs typeface="Lato Light" charset="0"/>
            </a:endParaRPr>
          </a:p>
        </p:txBody>
      </p:sp>
      <p:sp>
        <p:nvSpPr>
          <p:cNvPr id="19" name="TextBox 18"/>
          <p:cNvSpPr txBox="1"/>
          <p:nvPr/>
        </p:nvSpPr>
        <p:spPr>
          <a:xfrm>
            <a:off x="701465" y="8182970"/>
            <a:ext cx="6677444" cy="4570482"/>
          </a:xfrm>
          <a:prstGeom prst="rect">
            <a:avLst/>
          </a:prstGeom>
          <a:noFill/>
        </p:spPr>
        <p:txBody>
          <a:bodyPr wrap="square" rtlCol="0">
            <a:spAutoFit/>
          </a:bodyPr>
          <a:lstStyle/>
          <a:p>
            <a:pPr algn="ctr">
              <a:lnSpc>
                <a:spcPct val="150000"/>
              </a:lnSpc>
            </a:pPr>
            <a:r>
              <a:rPr lang="en-US" sz="5400" dirty="0">
                <a:solidFill>
                  <a:schemeClr val="tx2"/>
                </a:solidFill>
                <a:latin typeface="Lato Light" charset="0"/>
                <a:ea typeface="Lato Light" charset="0"/>
                <a:cs typeface="Lato Light" charset="0"/>
              </a:rPr>
              <a:t>Location on map</a:t>
            </a:r>
          </a:p>
          <a:p>
            <a:pPr algn="just">
              <a:lnSpc>
                <a:spcPct val="150000"/>
              </a:lnSpc>
            </a:pPr>
            <a:r>
              <a:rPr lang="en-US" sz="2800" dirty="0">
                <a:solidFill>
                  <a:srgbClr val="ADADAD"/>
                </a:solidFill>
                <a:latin typeface="Lato Light" charset="0"/>
                <a:ea typeface="Lato Light" charset="0"/>
                <a:cs typeface="Lato Light" charset="0"/>
              </a:rPr>
              <a:t>The Explorer will ping the co-ordinates every 5 minutes mapping the route of the owner. Furthermore you can map out the usual routes you would take for example: Going to school or going to the shops.</a:t>
            </a:r>
          </a:p>
        </p:txBody>
      </p:sp>
      <p:sp>
        <p:nvSpPr>
          <p:cNvPr id="20" name="TextBox 19"/>
          <p:cNvSpPr txBox="1"/>
          <p:nvPr/>
        </p:nvSpPr>
        <p:spPr>
          <a:xfrm>
            <a:off x="16980748" y="8182970"/>
            <a:ext cx="6677444" cy="3692357"/>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Compared with crime stats</a:t>
            </a:r>
          </a:p>
          <a:p>
            <a:pPr algn="just">
              <a:lnSpc>
                <a:spcPct val="150000"/>
              </a:lnSpc>
            </a:pPr>
            <a:r>
              <a:rPr lang="en-US" sz="2399" dirty="0">
                <a:latin typeface="Lato Light" charset="0"/>
                <a:ea typeface="Lato Light" charset="0"/>
                <a:cs typeface="Lato Light" charset="0"/>
              </a:rPr>
              <a:t>Once the server has received the GPS signal from the Board it will compare the location to the open source police crime date to see if their child has entered a area with an increased crime frequency.</a:t>
            </a:r>
          </a:p>
        </p:txBody>
      </p:sp>
      <p:pic>
        <p:nvPicPr>
          <p:cNvPr id="5" name="Picture Placeholder 4"/>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7027" r="17027"/>
          <a:stretch>
            <a:fillRect/>
          </a:stretch>
        </p:blipFill>
        <p:spPr/>
      </p:pic>
      <p:pic>
        <p:nvPicPr>
          <p:cNvPr id="7" name="Picture Placeholder 6"/>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l="17027" r="17027"/>
          <a:stretch>
            <a:fillRect/>
          </a:stretch>
        </p:blipFill>
        <p:spPr/>
      </p:pic>
      <p:pic>
        <p:nvPicPr>
          <p:cNvPr id="6" name="Picture Placeholder 5"/>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l="16480" r="16480"/>
          <a:stretch>
            <a:fillRect/>
          </a:stretch>
        </p:blipFill>
        <p:spPr/>
      </p:pic>
    </p:spTree>
    <p:extLst>
      <p:ext uri="{BB962C8B-B14F-4D97-AF65-F5344CB8AC3E}">
        <p14:creationId xmlns:p14="http://schemas.microsoft.com/office/powerpoint/2010/main" val="17471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generated with very high confidence">
            <a:extLst>
              <a:ext uri="{FF2B5EF4-FFF2-40B4-BE49-F238E27FC236}">
                <a16:creationId xmlns:a16="http://schemas.microsoft.com/office/drawing/2014/main" id="{D2CB239A-8DD6-4B31-B75F-4C05D4463D20}"/>
              </a:ext>
            </a:extLst>
          </p:cNvPr>
          <p:cNvPicPr>
            <a:picLocks noGrp="1" noChangeAspect="1"/>
          </p:cNvPicPr>
          <p:nvPr>
            <p:ph type="pic" sz="quarter" idx="27"/>
          </p:nvPr>
        </p:nvPicPr>
        <p:blipFill>
          <a:blip r:embed="rId2"/>
          <a:srcRect t="156" b="156"/>
          <a:stretch>
            <a:fillRect/>
          </a:stretch>
        </p:blipFill>
        <p:spPr/>
      </p:pic>
      <p:pic>
        <p:nvPicPr>
          <p:cNvPr id="12" name="Picture 11"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1525587" y="1217080"/>
            <a:ext cx="6381698" cy="11358040"/>
          </a:xfrm>
          <a:prstGeom prst="rect">
            <a:avLst/>
          </a:prstGeom>
        </p:spPr>
      </p:pic>
      <p:sp>
        <p:nvSpPr>
          <p:cNvPr id="20" name="TextBox 19"/>
          <p:cNvSpPr txBox="1"/>
          <p:nvPr/>
        </p:nvSpPr>
        <p:spPr>
          <a:xfrm>
            <a:off x="12015640" y="2073090"/>
            <a:ext cx="10331996"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TrackPack notification system</a:t>
            </a:r>
          </a:p>
        </p:txBody>
      </p:sp>
      <p:sp>
        <p:nvSpPr>
          <p:cNvPr id="21" name="TextBox 20"/>
          <p:cNvSpPr txBox="1"/>
          <p:nvPr/>
        </p:nvSpPr>
        <p:spPr>
          <a:xfrm>
            <a:off x="12015640" y="3029458"/>
            <a:ext cx="4990469" cy="584775"/>
          </a:xfrm>
          <a:prstGeom prst="rect">
            <a:avLst/>
          </a:prstGeom>
          <a:noFill/>
        </p:spPr>
        <p:txBody>
          <a:bodyPr wrap="none" rtlCol="0">
            <a:spAutoFit/>
          </a:bodyPr>
          <a:lstStyle/>
          <a:p>
            <a:r>
              <a:rPr lang="en-US" sz="3200" dirty="0">
                <a:latin typeface="Lato Light" charset="0"/>
                <a:ea typeface="Lato Light" charset="0"/>
                <a:cs typeface="Lato Light" charset="0"/>
              </a:rPr>
              <a:t>Example of the notification</a:t>
            </a:r>
          </a:p>
        </p:txBody>
      </p:sp>
      <p:sp>
        <p:nvSpPr>
          <p:cNvPr id="22" name="TextBox 21"/>
          <p:cNvSpPr txBox="1"/>
          <p:nvPr/>
        </p:nvSpPr>
        <p:spPr>
          <a:xfrm>
            <a:off x="12029011" y="4228589"/>
            <a:ext cx="10730830" cy="2307555"/>
          </a:xfrm>
          <a:prstGeom prst="rect">
            <a:avLst/>
          </a:prstGeom>
          <a:noFill/>
        </p:spPr>
        <p:txBody>
          <a:bodyPr wrap="square" rtlCol="0">
            <a:spAutoFit/>
          </a:bodyPr>
          <a:lstStyle/>
          <a:p>
            <a:pPr>
              <a:lnSpc>
                <a:spcPct val="150000"/>
              </a:lnSpc>
            </a:pPr>
            <a:r>
              <a:rPr lang="en-US" sz="2399" dirty="0">
                <a:latin typeface="Lato Light" charset="0"/>
                <a:ea typeface="Lato Light" charset="0"/>
                <a:cs typeface="Lato Light" charset="0"/>
              </a:rPr>
              <a:t>This is what the parent or guardian will see. It will show basic information on what the app has observed after is comparison between the location , normal paths and crime maps. It is secure fast and easy to understand meaning that any parent or guardian could use it with minimal effort.</a:t>
            </a:r>
          </a:p>
        </p:txBody>
      </p:sp>
      <p:sp>
        <p:nvSpPr>
          <p:cNvPr id="23" name="Shape 2540"/>
          <p:cNvSpPr/>
          <p:nvPr/>
        </p:nvSpPr>
        <p:spPr>
          <a:xfrm>
            <a:off x="12401912" y="7937542"/>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0"/>
          <p:cNvSpPr/>
          <p:nvPr/>
        </p:nvSpPr>
        <p:spPr>
          <a:xfrm>
            <a:off x="12401912" y="9572553"/>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TextBox 26"/>
          <p:cNvSpPr txBox="1"/>
          <p:nvPr/>
        </p:nvSpPr>
        <p:spPr>
          <a:xfrm>
            <a:off x="13315147" y="7704306"/>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Secure</a:t>
            </a:r>
          </a:p>
        </p:txBody>
      </p:sp>
      <p:sp>
        <p:nvSpPr>
          <p:cNvPr id="30" name="TextBox 29"/>
          <p:cNvSpPr txBox="1"/>
          <p:nvPr/>
        </p:nvSpPr>
        <p:spPr>
          <a:xfrm>
            <a:off x="13295374" y="9355322"/>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Fast</a:t>
            </a:r>
          </a:p>
        </p:txBody>
      </p:sp>
      <p:sp>
        <p:nvSpPr>
          <p:cNvPr id="33" name="Shape 2540"/>
          <p:cNvSpPr/>
          <p:nvPr/>
        </p:nvSpPr>
        <p:spPr>
          <a:xfrm>
            <a:off x="12401912" y="11223569"/>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TextBox 33"/>
          <p:cNvSpPr txBox="1"/>
          <p:nvPr/>
        </p:nvSpPr>
        <p:spPr>
          <a:xfrm>
            <a:off x="13220888" y="11037659"/>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Easy to understand</a:t>
            </a:r>
          </a:p>
        </p:txBody>
      </p:sp>
      <p:sp>
        <p:nvSpPr>
          <p:cNvPr id="39" name="Rectangle 38"/>
          <p:cNvSpPr/>
          <p:nvPr/>
        </p:nvSpPr>
        <p:spPr>
          <a:xfrm>
            <a:off x="5633943" y="2904049"/>
            <a:ext cx="4597139" cy="81022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6DF5B7D3-A504-43D1-9A91-32BC94EC5621}"/>
              </a:ext>
            </a:extLst>
          </p:cNvPr>
          <p:cNvPicPr>
            <a:picLocks noChangeAspect="1"/>
          </p:cNvPicPr>
          <p:nvPr/>
        </p:nvPicPr>
        <p:blipFill>
          <a:blip r:embed="rId4"/>
          <a:stretch>
            <a:fillRect/>
          </a:stretch>
        </p:blipFill>
        <p:spPr>
          <a:xfrm>
            <a:off x="2416699" y="2904048"/>
            <a:ext cx="4557538" cy="8102289"/>
          </a:xfrm>
          <a:prstGeom prst="rect">
            <a:avLst/>
          </a:prstGeom>
        </p:spPr>
      </p:pic>
      <p:pic>
        <p:nvPicPr>
          <p:cNvPr id="37" name="Picture 36"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4800948" y="1217080"/>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5"/>
          <a:srcRect t="156" b="156"/>
          <a:stretch>
            <a:fillRect/>
          </a:stretch>
        </p:blipFill>
        <p:spPr/>
      </p:pic>
    </p:spTree>
    <p:extLst>
      <p:ext uri="{BB962C8B-B14F-4D97-AF65-F5344CB8AC3E}">
        <p14:creationId xmlns:p14="http://schemas.microsoft.com/office/powerpoint/2010/main" val="3310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771529" y="284381"/>
            <a:ext cx="8488221"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Full Mobile Functionality</a:t>
            </a:r>
          </a:p>
        </p:txBody>
      </p:sp>
      <p:sp>
        <p:nvSpPr>
          <p:cNvPr id="21" name="TextBox 20"/>
          <p:cNvSpPr txBox="1"/>
          <p:nvPr/>
        </p:nvSpPr>
        <p:spPr>
          <a:xfrm>
            <a:off x="7940645" y="1240749"/>
            <a:ext cx="8149988" cy="584775"/>
          </a:xfrm>
          <a:prstGeom prst="rect">
            <a:avLst/>
          </a:prstGeom>
          <a:noFill/>
        </p:spPr>
        <p:txBody>
          <a:bodyPr wrap="none" rtlCol="0">
            <a:spAutoFit/>
          </a:bodyPr>
          <a:lstStyle/>
          <a:p>
            <a:r>
              <a:rPr lang="en-US" sz="3200" dirty="0">
                <a:latin typeface="Lato Light" charset="0"/>
                <a:ea typeface="Lato Light" charset="0"/>
                <a:cs typeface="Lato Light" charset="0"/>
              </a:rPr>
              <a:t>Allows for both monitoring and notification.</a:t>
            </a:r>
          </a:p>
        </p:txBody>
      </p:sp>
      <p:pic>
        <p:nvPicPr>
          <p:cNvPr id="37" name="Picture 36" descr="iPhone6_mockup_front_white.png"/>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9173442" y="1927264"/>
            <a:ext cx="6309360" cy="11358040"/>
          </a:xfrm>
          <a:prstGeom prst="rect">
            <a:avLst/>
          </a:prstGeom>
        </p:spPr>
      </p:pic>
      <p:pic>
        <p:nvPicPr>
          <p:cNvPr id="19" name="Picture 18" descr="iPhone6_mockup_front_white.png">
            <a:extLst>
              <a:ext uri="{FF2B5EF4-FFF2-40B4-BE49-F238E27FC236}">
                <a16:creationId xmlns:a16="http://schemas.microsoft.com/office/drawing/2014/main" id="{C0D9E2BF-B902-4EA0-AD4F-4A1C1B8CB9EA}"/>
              </a:ext>
            </a:extLst>
          </p:cNvPr>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14895370" y="1927264"/>
            <a:ext cx="6309360" cy="11358040"/>
          </a:xfrm>
          <a:prstGeom prst="rect">
            <a:avLst/>
          </a:prstGeom>
        </p:spPr>
      </p:pic>
      <p:pic>
        <p:nvPicPr>
          <p:cNvPr id="24" name="Picture Placeholder 17">
            <a:extLst>
              <a:ext uri="{FF2B5EF4-FFF2-40B4-BE49-F238E27FC236}">
                <a16:creationId xmlns:a16="http://schemas.microsoft.com/office/drawing/2014/main" id="{A59E3FEE-C32E-4165-937C-B3AD02188458}"/>
              </a:ext>
            </a:extLst>
          </p:cNvPr>
          <p:cNvPicPr>
            <a:picLocks noChangeAspect="1"/>
          </p:cNvPicPr>
          <p:nvPr/>
        </p:nvPicPr>
        <p:blipFill>
          <a:blip r:embed="rId3"/>
          <a:stretch>
            <a:fillRect/>
          </a:stretch>
        </p:blipFill>
        <p:spPr>
          <a:xfrm>
            <a:off x="15743235" y="3624349"/>
            <a:ext cx="4592468" cy="8164387"/>
          </a:xfrm>
          <a:prstGeom prst="rect">
            <a:avLst/>
          </a:prstGeom>
          <a:solidFill>
            <a:schemeClr val="bg1">
              <a:lumMod val="95000"/>
            </a:schemeClr>
          </a:solidFill>
          <a:effectLst/>
        </p:spPr>
      </p:pic>
      <p:pic>
        <p:nvPicPr>
          <p:cNvPr id="26" name="Picture 25" descr="iPhone6_mockup_front_white.png">
            <a:extLst>
              <a:ext uri="{FF2B5EF4-FFF2-40B4-BE49-F238E27FC236}">
                <a16:creationId xmlns:a16="http://schemas.microsoft.com/office/drawing/2014/main" id="{28CB2A9E-D7E9-4418-B8DC-97C0B1CDA38C}"/>
              </a:ext>
            </a:extLst>
          </p:cNvPr>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3451514" y="1825524"/>
            <a:ext cx="6309360" cy="11358040"/>
          </a:xfrm>
          <a:prstGeom prst="rect">
            <a:avLst/>
          </a:prstGeom>
        </p:spPr>
      </p:pic>
      <p:pic>
        <p:nvPicPr>
          <p:cNvPr id="28" name="Picture Placeholder 17">
            <a:extLst>
              <a:ext uri="{FF2B5EF4-FFF2-40B4-BE49-F238E27FC236}">
                <a16:creationId xmlns:a16="http://schemas.microsoft.com/office/drawing/2014/main" id="{0EC8BFDC-67F2-439A-A432-3A81FBEBE57B}"/>
              </a:ext>
            </a:extLst>
          </p:cNvPr>
          <p:cNvPicPr>
            <a:picLocks noChangeAspect="1"/>
          </p:cNvPicPr>
          <p:nvPr/>
        </p:nvPicPr>
        <p:blipFill>
          <a:blip r:embed="rId4"/>
          <a:stretch>
            <a:fillRect/>
          </a:stretch>
        </p:blipFill>
        <p:spPr>
          <a:xfrm>
            <a:off x="4299379" y="3522609"/>
            <a:ext cx="4592468" cy="8164387"/>
          </a:xfrm>
          <a:prstGeom prst="rect">
            <a:avLst/>
          </a:prstGeom>
          <a:solidFill>
            <a:schemeClr val="bg1">
              <a:lumMod val="95000"/>
            </a:schemeClr>
          </a:solidFill>
          <a:effectLst/>
        </p:spPr>
      </p:pic>
      <p:pic>
        <p:nvPicPr>
          <p:cNvPr id="8" name="Picture Placeholder 7" descr="A screen shot of a smart phone&#10;&#10;Description generated with very high confidence">
            <a:extLst>
              <a:ext uri="{FF2B5EF4-FFF2-40B4-BE49-F238E27FC236}">
                <a16:creationId xmlns:a16="http://schemas.microsoft.com/office/drawing/2014/main" id="{751428C0-A315-4B03-B8C2-F4BFE843EA42}"/>
              </a:ext>
            </a:extLst>
          </p:cNvPr>
          <p:cNvPicPr>
            <a:picLocks noGrp="1" noChangeAspect="1"/>
          </p:cNvPicPr>
          <p:nvPr>
            <p:ph type="pic" sz="quarter" idx="28"/>
          </p:nvPr>
        </p:nvPicPr>
        <p:blipFill>
          <a:blip r:embed="rId5"/>
          <a:srcRect t="156" b="156"/>
          <a:stretch>
            <a:fillRect/>
          </a:stretch>
        </p:blipFill>
        <p:spPr>
          <a:xfrm>
            <a:off x="10021307" y="3624349"/>
            <a:ext cx="4572198" cy="8164387"/>
          </a:xfrm>
        </p:spPr>
      </p:pic>
    </p:spTree>
    <p:extLst>
      <p:ext uri="{BB962C8B-B14F-4D97-AF65-F5344CB8AC3E}">
        <p14:creationId xmlns:p14="http://schemas.microsoft.com/office/powerpoint/2010/main" val="420995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7175" cy="1371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orawan">
            <a:extLst>
              <a:ext uri="{FF2B5EF4-FFF2-40B4-BE49-F238E27FC236}">
                <a16:creationId xmlns:a16="http://schemas.microsoft.com/office/drawing/2014/main" id="{3DD96759-6D46-43DC-B527-24D4057D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232" y="4746963"/>
            <a:ext cx="13107090" cy="423795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855" y="642354"/>
            <a:ext cx="8665742"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562" y="7820534"/>
            <a:ext cx="517425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2F676-19E9-4604-81BA-DF23A6989725}"/>
              </a:ext>
            </a:extLst>
          </p:cNvPr>
          <p:cNvSpPr>
            <a:spLocks noGrp="1"/>
          </p:cNvSpPr>
          <p:nvPr>
            <p:ph type="ctrTitle"/>
          </p:nvPr>
        </p:nvSpPr>
        <p:spPr>
          <a:xfrm>
            <a:off x="1350061" y="1828801"/>
            <a:ext cx="7315200" cy="5775158"/>
          </a:xfrm>
        </p:spPr>
        <p:txBody>
          <a:bodyPr>
            <a:normAutofit/>
          </a:bodyPr>
          <a:lstStyle/>
          <a:p>
            <a:r>
              <a:rPr lang="en-GB" sz="9600">
                <a:solidFill>
                  <a:srgbClr val="FFFFFF"/>
                </a:solidFill>
              </a:rPr>
              <a:t>Why LoraWan will work well</a:t>
            </a:r>
            <a:endParaRPr lang="en-GB" sz="9600" dirty="0">
              <a:solidFill>
                <a:srgbClr val="FFFFFF"/>
              </a:solidFill>
            </a:endParaRPr>
          </a:p>
        </p:txBody>
      </p:sp>
      <p:sp>
        <p:nvSpPr>
          <p:cNvPr id="3" name="Subtitle 2">
            <a:extLst>
              <a:ext uri="{FF2B5EF4-FFF2-40B4-BE49-F238E27FC236}">
                <a16:creationId xmlns:a16="http://schemas.microsoft.com/office/drawing/2014/main" id="{68893FFF-F7AD-4E36-A07C-A3ED46820994}"/>
              </a:ext>
            </a:extLst>
          </p:cNvPr>
          <p:cNvSpPr>
            <a:spLocks noGrp="1"/>
          </p:cNvSpPr>
          <p:nvPr>
            <p:ph type="subTitle" idx="1"/>
          </p:nvPr>
        </p:nvSpPr>
        <p:spPr>
          <a:xfrm>
            <a:off x="1350061" y="8341003"/>
            <a:ext cx="7315200" cy="3051194"/>
          </a:xfrm>
        </p:spPr>
        <p:txBody>
          <a:bodyPr>
            <a:normAutofit/>
          </a:bodyPr>
          <a:lstStyle/>
          <a:p>
            <a:r>
              <a:rPr lang="en-GB" sz="3100">
                <a:solidFill>
                  <a:srgbClr val="FFFFFF"/>
                </a:solidFill>
              </a:rPr>
              <a:t>It will work well, mainly for the long range capability , so you can track the backpack from a far distance. As well the low power usage meaning that you don’t need to recharge it very often and it isn’t something that you need to worry about</a:t>
            </a:r>
          </a:p>
        </p:txBody>
      </p:sp>
    </p:spTree>
    <p:extLst>
      <p:ext uri="{BB962C8B-B14F-4D97-AF65-F5344CB8AC3E}">
        <p14:creationId xmlns:p14="http://schemas.microsoft.com/office/powerpoint/2010/main" val="371632374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TotalTime>
  <Words>404</Words>
  <Application>Microsoft Office PowerPoint</Application>
  <PresentationFormat>Custom</PresentationFormat>
  <Paragraphs>29</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Gill Sans</vt:lpstr>
      <vt:lpstr>Lato Light</vt:lpstr>
      <vt:lpstr>Lato Thin</vt:lpstr>
      <vt:lpstr>Office Theme</vt:lpstr>
      <vt:lpstr>PowerPoint Presentation</vt:lpstr>
      <vt:lpstr>PowerPoint Presentation</vt:lpstr>
      <vt:lpstr>PowerPoint Presentation</vt:lpstr>
      <vt:lpstr>PowerPoint Presentation</vt:lpstr>
      <vt:lpstr>PowerPoint Presentation</vt:lpstr>
      <vt:lpstr>Why LoraWan will work well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Emmons</dc:creator>
  <cp:keywords/>
  <dc:description/>
  <cp:lastModifiedBy>Devlin Doyle</cp:lastModifiedBy>
  <cp:revision>52</cp:revision>
  <dcterms:created xsi:type="dcterms:W3CDTF">2017-05-16T07:20:16Z</dcterms:created>
  <dcterms:modified xsi:type="dcterms:W3CDTF">2018-04-21T12:21:31Z</dcterms:modified>
  <cp:category/>
</cp:coreProperties>
</file>